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72" r:id="rId2"/>
    <p:sldId id="276" r:id="rId3"/>
    <p:sldId id="27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ish Verma" initials="AV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7"/>
    <p:restoredTop sz="94671"/>
  </p:normalViewPr>
  <p:slideViewPr>
    <p:cSldViewPr snapToGrid="0" snapToObjects="1">
      <p:cViewPr varScale="1">
        <p:scale>
          <a:sx n="91" d="100"/>
          <a:sy n="91" d="100"/>
        </p:scale>
        <p:origin x="11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94701A-E93C-3C40-9E3F-7331FAA75E6D}" type="datetimeFigureOut">
              <a:rPr lang="en-US" smtClean="0"/>
              <a:t>10/7/18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B132E-04E4-1241-96E0-8D30771088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44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7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8.png"/><Relationship Id="rId10" Type="http://schemas.openxmlformats.org/officeDocument/2006/relationships/image" Target="../media/image7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hyperlink" Target="https://www.theverge.com/2016/9/30/13119924/blackberry-failure-success" TargetMode="External"/><Relationship Id="rId12" Type="http://schemas.openxmlformats.org/officeDocument/2006/relationships/hyperlink" Target="https://www.zdnet.com/article/android-before-android-the-long-strange-history-of-symbian-and-why-it-matters-for-nokias-future/" TargetMode="External"/><Relationship Id="rId13" Type="http://schemas.openxmlformats.org/officeDocument/2006/relationships/hyperlink" Target="https://www.gartner.com/en/newsroom/press-releases/2017-02-15-gartner-says-worldwide-sales-of-smartphones-grew-7-percent-in-the-fourth-quarter-of-2016" TargetMode="External"/><Relationship Id="rId14" Type="http://schemas.openxmlformats.org/officeDocument/2006/relationships/hyperlink" Target="https://www.businessinsider.com/android-iphone-market-share-2011-4" TargetMode="External"/><Relationship Id="rId15" Type="http://schemas.openxmlformats.org/officeDocument/2006/relationships/hyperlink" Target="https://www.statista.com/statistics/266219/global-smartphone-sales-since-1st-quarter-2009-by-operating-system/" TargetMode="External"/><Relationship Id="rId16" Type="http://schemas.openxmlformats.org/officeDocument/2006/relationships/image" Target="../media/image7.png"/><Relationship Id="rId1" Type="http://schemas.microsoft.com/office/2007/relationships/media" Target="../media/media2.m4a"/><Relationship Id="rId2" Type="http://schemas.openxmlformats.org/officeDocument/2006/relationships/audio" Target="../media/media2.m4a"/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hyperlink" Target="http://citeseerx.ist.psu.edu/viewdoc/download?doi=10.1.1.721.9498&amp;rep=rep1&amp;type=pdf" TargetMode="External"/><Relationship Id="rId10" Type="http://schemas.openxmlformats.org/officeDocument/2006/relationships/hyperlink" Target="http://disruptivewireless.blogspot.com/2008/07/nokia-series-40-6th-edi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55" y="2617213"/>
            <a:ext cx="11488851" cy="37962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41B68C77-138E-4BF7-A276-BD0C78A421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7C268552-D473-46ED-B1B8-422042C4DEF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="" xmlns:a16="http://schemas.microsoft.com/office/drawing/2014/main" id="{4AC0CD9D-7610-4620-93B4-798CCD9AB5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B9238B3E-24AA-439A-B527-6C5DF6D7214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69F01145-BEA3-4CBF-AA21-10077B948C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DE4D62F9-188E-4530-84C2-24BDEE4BEB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EE4E366E-272A-409E-840F-9A6A64A9E3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="" xmlns:a16="http://schemas.microsoft.com/office/drawing/2014/main" id="{DF6CFF07-D953-4F9C-9A0E-E0A6AACB61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A721560C-E4AB-4287-A29C-3F6916794C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48931" y="2548281"/>
            <a:ext cx="5122606" cy="365868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/>
            <a:endParaRPr lang="en-US" dirty="0"/>
          </a:p>
          <a:p>
            <a:endParaRPr lang="en-US" dirty="0"/>
          </a:p>
        </p:txBody>
      </p:sp>
      <p:sp>
        <p:nvSpPr>
          <p:cNvPr id="23" name="Text Placeholder 7">
            <a:extLst>
              <a:ext uri="{FF2B5EF4-FFF2-40B4-BE49-F238E27FC236}">
                <a16:creationId xmlns="" xmlns:a16="http://schemas.microsoft.com/office/drawing/2014/main" id="{B7F2E85C-647F-43EB-BA27-891074561AE0}"/>
              </a:ext>
            </a:extLst>
          </p:cNvPr>
          <p:cNvSpPr txBox="1">
            <a:spLocks/>
          </p:cNvSpPr>
          <p:nvPr/>
        </p:nvSpPr>
        <p:spPr>
          <a:xfrm>
            <a:off x="6874487" y="2379594"/>
            <a:ext cx="4396339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Android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Switching and Multi-Homing Costs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="" xmlns:a16="http://schemas.microsoft.com/office/drawing/2014/main" id="{DAA4FEEE-0B5F-41BF-825D-60F9FB0895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37" y="2338634"/>
            <a:ext cx="11488851" cy="4178177"/>
          </a:xfrm>
          <a:prstGeom prst="rect">
            <a:avLst/>
          </a:prstGeom>
        </p:spPr>
      </p:pic>
      <p:sp>
        <p:nvSpPr>
          <p:cNvPr id="21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507937" y="2425384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i="1" dirty="0"/>
              <a:t>Symbian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="" xmlns:a16="http://schemas.microsoft.com/office/drawing/2014/main" id="{78361A43-B6AA-47C3-B6F3-566BBDB89204}"/>
              </a:ext>
            </a:extLst>
          </p:cNvPr>
          <p:cNvSpPr txBox="1">
            <a:spLocks/>
          </p:cNvSpPr>
          <p:nvPr/>
        </p:nvSpPr>
        <p:spPr>
          <a:xfrm>
            <a:off x="625779" y="2830461"/>
            <a:ext cx="5556344" cy="29776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b="1" dirty="0"/>
              <a:t>Licensing fee </a:t>
            </a:r>
          </a:p>
          <a:p>
            <a:pPr>
              <a:buClr>
                <a:schemeClr val="tx1"/>
              </a:buClr>
            </a:pPr>
            <a:r>
              <a:rPr lang="en-US" b="1" dirty="0" smtClean="0"/>
              <a:t>Fragmented app/ecosystem community - porting apps across platforms was difficult</a:t>
            </a:r>
          </a:p>
          <a:p>
            <a:pPr>
              <a:buClr>
                <a:schemeClr val="tx1"/>
              </a:buClr>
            </a:pPr>
            <a:r>
              <a:rPr lang="en-US" b="1" dirty="0"/>
              <a:t>M</a:t>
            </a:r>
            <a:r>
              <a:rPr lang="en-US" b="1" dirty="0" smtClean="0"/>
              <a:t>ultiple UIs, which were not compatible </a:t>
            </a:r>
          </a:p>
          <a:p>
            <a:pPr>
              <a:buClr>
                <a:schemeClr val="tx1"/>
              </a:buClr>
            </a:pPr>
            <a:r>
              <a:rPr lang="en-US" b="1" dirty="0" smtClean="0"/>
              <a:t>Key differences compared to PC archetype </a:t>
            </a:r>
          </a:p>
          <a:p>
            <a:pPr marL="0" indent="0">
              <a:buClrTx/>
              <a:buFont typeface="Wingdings 3" charset="2"/>
              <a:buNone/>
            </a:pPr>
            <a:endParaRPr lang="en-US" b="1" dirty="0"/>
          </a:p>
        </p:txBody>
      </p:sp>
      <p:sp>
        <p:nvSpPr>
          <p:cNvPr id="25" name="Content Placeholder 8">
            <a:extLst>
              <a:ext uri="{FF2B5EF4-FFF2-40B4-BE49-F238E27FC236}">
                <a16:creationId xmlns="" xmlns:a16="http://schemas.microsoft.com/office/drawing/2014/main" id="{4FAE0EC7-618C-47A0-828F-BC6CD0B3F80D}"/>
              </a:ext>
            </a:extLst>
          </p:cNvPr>
          <p:cNvSpPr txBox="1">
            <a:spLocks/>
          </p:cNvSpPr>
          <p:nvPr/>
        </p:nvSpPr>
        <p:spPr>
          <a:xfrm>
            <a:off x="6904575" y="2816106"/>
            <a:ext cx="4885424" cy="344176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b="1" dirty="0" smtClean="0"/>
              <a:t>Companies </a:t>
            </a:r>
            <a:r>
              <a:rPr lang="en-US" b="1" dirty="0"/>
              <a:t>that deal with Android never had to pay a license fee to the company for using the platform.</a:t>
            </a:r>
          </a:p>
          <a:p>
            <a:pPr>
              <a:buClr>
                <a:schemeClr val="tx1"/>
              </a:buClr>
            </a:pPr>
            <a:r>
              <a:rPr lang="en-US" b="1" dirty="0"/>
              <a:t>Single storefront, easy to buy apps</a:t>
            </a:r>
          </a:p>
          <a:p>
            <a:pPr>
              <a:buClr>
                <a:schemeClr val="tx1"/>
              </a:buClr>
            </a:pPr>
            <a:r>
              <a:rPr lang="en-US" b="1" dirty="0"/>
              <a:t>Android has standard UI from start</a:t>
            </a:r>
          </a:p>
          <a:p>
            <a:pPr>
              <a:buClr>
                <a:schemeClr val="tx1"/>
              </a:buClr>
            </a:pPr>
            <a:r>
              <a:rPr lang="en-US" b="1" dirty="0"/>
              <a:t>Android emulated PC capabilities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6582599" y="2448526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i="1" dirty="0" smtClean="0"/>
              <a:t>Android</a:t>
            </a:r>
            <a:endParaRPr lang="en-US" b="1" i="1" dirty="0"/>
          </a:p>
        </p:txBody>
      </p:sp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37323" y="1194838"/>
            <a:ext cx="481561" cy="48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5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72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55" y="2617213"/>
            <a:ext cx="11488851" cy="37962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41B68C77-138E-4BF7-A276-BD0C78A421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7C268552-D473-46ED-B1B8-422042C4DEF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="" xmlns:a16="http://schemas.microsoft.com/office/drawing/2014/main" id="{4AC0CD9D-7610-4620-93B4-798CCD9AB5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B9238B3E-24AA-439A-B527-6C5DF6D7214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69F01145-BEA3-4CBF-AA21-10077B948C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DE4D62F9-188E-4530-84C2-24BDEE4BEB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EE4E366E-272A-409E-840F-9A6A64A9E3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="" xmlns:a16="http://schemas.microsoft.com/office/drawing/2014/main" id="{DF6CFF07-D953-4F9C-9A0E-E0A6AACB61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A721560C-E4AB-4287-A29C-3F6916794C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48931" y="2548281"/>
            <a:ext cx="5122606" cy="365868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/>
            <a:endParaRPr lang="en-US" dirty="0"/>
          </a:p>
          <a:p>
            <a:endParaRPr lang="en-US" dirty="0"/>
          </a:p>
        </p:txBody>
      </p:sp>
      <p:sp>
        <p:nvSpPr>
          <p:cNvPr id="23" name="Text Placeholder 7">
            <a:extLst>
              <a:ext uri="{FF2B5EF4-FFF2-40B4-BE49-F238E27FC236}">
                <a16:creationId xmlns="" xmlns:a16="http://schemas.microsoft.com/office/drawing/2014/main" id="{B7F2E85C-647F-43EB-BA27-891074561AE0}"/>
              </a:ext>
            </a:extLst>
          </p:cNvPr>
          <p:cNvSpPr txBox="1">
            <a:spLocks/>
          </p:cNvSpPr>
          <p:nvPr/>
        </p:nvSpPr>
        <p:spPr>
          <a:xfrm>
            <a:off x="6874487" y="2379594"/>
            <a:ext cx="4396339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Android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Switching and Multi-Homing Costs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="" xmlns:a16="http://schemas.microsoft.com/office/drawing/2014/main" id="{DAA4FEEE-0B5F-41BF-825D-60F9FB0895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37" y="2338634"/>
            <a:ext cx="11488851" cy="4178177"/>
          </a:xfrm>
          <a:prstGeom prst="rect">
            <a:avLst/>
          </a:prstGeom>
        </p:spPr>
      </p:pic>
      <p:sp>
        <p:nvSpPr>
          <p:cNvPr id="21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507937" y="2425384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i="1" dirty="0"/>
              <a:t>Symbian</a:t>
            </a:r>
          </a:p>
        </p:txBody>
      </p:sp>
      <p:sp>
        <p:nvSpPr>
          <p:cNvPr id="19" name="Content Placeholder 6">
            <a:extLst>
              <a:ext uri="{FF2B5EF4-FFF2-40B4-BE49-F238E27FC236}">
                <a16:creationId xmlns="" xmlns:a16="http://schemas.microsoft.com/office/drawing/2014/main" id="{78361A43-B6AA-47C3-B6F3-566BBDB89204}"/>
              </a:ext>
            </a:extLst>
          </p:cNvPr>
          <p:cNvSpPr txBox="1">
            <a:spLocks/>
          </p:cNvSpPr>
          <p:nvPr/>
        </p:nvSpPr>
        <p:spPr>
          <a:xfrm>
            <a:off x="625779" y="2830461"/>
            <a:ext cx="5556344" cy="297767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b="1" dirty="0"/>
              <a:t>No direct relationship with customers </a:t>
            </a:r>
            <a:r>
              <a:rPr lang="mr-IN" b="1" dirty="0"/>
              <a:t>–</a:t>
            </a:r>
            <a:r>
              <a:rPr lang="en-US" b="1" dirty="0"/>
              <a:t> software upgrades not available with old phones</a:t>
            </a:r>
          </a:p>
          <a:p>
            <a:pPr>
              <a:buClr>
                <a:schemeClr val="tx1"/>
              </a:buClr>
            </a:pPr>
            <a:r>
              <a:rPr lang="en-US" b="1" dirty="0" smtClean="0"/>
              <a:t>UIQ </a:t>
            </a:r>
            <a:r>
              <a:rPr lang="en-US" b="1" dirty="0"/>
              <a:t>interface </a:t>
            </a:r>
            <a:r>
              <a:rPr lang="mr-IN" b="1" dirty="0"/>
              <a:t>–</a:t>
            </a:r>
            <a:r>
              <a:rPr lang="en-US" b="1" dirty="0"/>
              <a:t> stylus based input method</a:t>
            </a:r>
          </a:p>
          <a:p>
            <a:pPr>
              <a:buClr>
                <a:schemeClr val="tx1"/>
              </a:buClr>
            </a:pPr>
            <a:r>
              <a:rPr lang="en-US" b="1" dirty="0"/>
              <a:t>Browser compatibility - website compatibility comparable to a desktop browser</a:t>
            </a:r>
          </a:p>
          <a:p>
            <a:pPr marL="0" indent="0">
              <a:buClrTx/>
              <a:buFont typeface="Wingdings 3" charset="2"/>
              <a:buNone/>
            </a:pPr>
            <a:endParaRPr lang="en-US" b="1" dirty="0"/>
          </a:p>
        </p:txBody>
      </p:sp>
      <p:sp>
        <p:nvSpPr>
          <p:cNvPr id="25" name="Content Placeholder 8">
            <a:extLst>
              <a:ext uri="{FF2B5EF4-FFF2-40B4-BE49-F238E27FC236}">
                <a16:creationId xmlns="" xmlns:a16="http://schemas.microsoft.com/office/drawing/2014/main" id="{4FAE0EC7-618C-47A0-828F-BC6CD0B3F80D}"/>
              </a:ext>
            </a:extLst>
          </p:cNvPr>
          <p:cNvSpPr txBox="1">
            <a:spLocks/>
          </p:cNvSpPr>
          <p:nvPr/>
        </p:nvSpPr>
        <p:spPr>
          <a:xfrm>
            <a:off x="6904575" y="2816106"/>
            <a:ext cx="4885424" cy="344176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b="1" dirty="0"/>
              <a:t>Upgrades were easily available</a:t>
            </a:r>
          </a:p>
          <a:p>
            <a:pPr>
              <a:buClr>
                <a:schemeClr val="tx1"/>
              </a:buClr>
            </a:pPr>
            <a:r>
              <a:rPr lang="en-US" b="1" dirty="0"/>
              <a:t>Touch based</a:t>
            </a:r>
          </a:p>
          <a:p>
            <a:pPr>
              <a:buClr>
                <a:schemeClr val="tx1"/>
              </a:buClr>
            </a:pPr>
            <a:r>
              <a:rPr lang="en-US" b="1" dirty="0"/>
              <a:t>Android used WebKit, far before Symbian launched Opera 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6582599" y="2448526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i="1" dirty="0" smtClean="0"/>
              <a:t>Android</a:t>
            </a:r>
            <a:endParaRPr lang="en-US" b="1" i="1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550" y="4495800"/>
            <a:ext cx="2443893" cy="1992355"/>
          </a:xfrm>
          <a:prstGeom prst="rect">
            <a:avLst/>
          </a:prstGeom>
          <a:ln>
            <a:solidFill>
              <a:schemeClr val="bg2">
                <a:alpha val="97000"/>
              </a:schemeClr>
            </a:solidFill>
          </a:ln>
        </p:spPr>
      </p:pic>
      <p:sp>
        <p:nvSpPr>
          <p:cNvPr id="31" name="TextBox 30"/>
          <p:cNvSpPr txBox="1"/>
          <p:nvPr/>
        </p:nvSpPr>
        <p:spPr>
          <a:xfrm>
            <a:off x="6131304" y="6004681"/>
            <a:ext cx="335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The structure of Symbian OS </a:t>
            </a:r>
            <a:endParaRPr lang="en-US" b="1" i="1" dirty="0"/>
          </a:p>
        </p:txBody>
      </p:sp>
      <p:pic>
        <p:nvPicPr>
          <p:cNvPr id="33" name="Shruti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78937" y="1436259"/>
            <a:ext cx="410982" cy="41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59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55" y="2617213"/>
            <a:ext cx="11488851" cy="37962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41B68C77-138E-4BF7-A276-BD0C78A421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7C268552-D473-46ED-B1B8-422042C4DEF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="" xmlns:a16="http://schemas.microsoft.com/office/drawing/2014/main" id="{4AC0CD9D-7610-4620-93B4-798CCD9AB5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B9238B3E-24AA-439A-B527-6C5DF6D7214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69F01145-BEA3-4CBF-AA21-10077B948C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DE4D62F9-188E-4530-84C2-24BDEE4BEB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EE4E366E-272A-409E-840F-9A6A64A9E3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7">
            <a:extLst>
              <a:ext uri="{FF2B5EF4-FFF2-40B4-BE49-F238E27FC236}">
                <a16:creationId xmlns="" xmlns:a16="http://schemas.microsoft.com/office/drawing/2014/main" id="{DF6CFF07-D953-4F9C-9A0E-E0A6AACB61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A721560C-E4AB-4287-A29C-3F6916794CB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648931" y="2548281"/>
            <a:ext cx="5122606" cy="365868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/>
            <a:endParaRPr lang="en-US" dirty="0"/>
          </a:p>
          <a:p>
            <a:endParaRPr lang="en-US" dirty="0"/>
          </a:p>
        </p:txBody>
      </p:sp>
      <p:sp>
        <p:nvSpPr>
          <p:cNvPr id="23" name="Text Placeholder 7">
            <a:extLst>
              <a:ext uri="{FF2B5EF4-FFF2-40B4-BE49-F238E27FC236}">
                <a16:creationId xmlns="" xmlns:a16="http://schemas.microsoft.com/office/drawing/2014/main" id="{B7F2E85C-647F-43EB-BA27-891074561AE0}"/>
              </a:ext>
            </a:extLst>
          </p:cNvPr>
          <p:cNvSpPr txBox="1">
            <a:spLocks/>
          </p:cNvSpPr>
          <p:nvPr/>
        </p:nvSpPr>
        <p:spPr>
          <a:xfrm>
            <a:off x="6874487" y="2379594"/>
            <a:ext cx="4396339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Android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References: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="" xmlns:a16="http://schemas.microsoft.com/office/drawing/2014/main" id="{DAA4FEEE-0B5F-41BF-825D-60F9FB0895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37" y="2338634"/>
            <a:ext cx="11488851" cy="4178177"/>
          </a:xfrm>
          <a:prstGeom prst="rect">
            <a:avLst/>
          </a:prstGeom>
        </p:spPr>
      </p:pic>
      <p:sp>
        <p:nvSpPr>
          <p:cNvPr id="21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507937" y="2425384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i="1" dirty="0" smtClean="0"/>
              <a:t>Web links</a:t>
            </a:r>
            <a:endParaRPr lang="en-US" b="1" i="1" dirty="0"/>
          </a:p>
        </p:txBody>
      </p:sp>
      <p:sp>
        <p:nvSpPr>
          <p:cNvPr id="19" name="Content Placeholder 6">
            <a:extLst>
              <a:ext uri="{FF2B5EF4-FFF2-40B4-BE49-F238E27FC236}">
                <a16:creationId xmlns="" xmlns:a16="http://schemas.microsoft.com/office/drawing/2014/main" id="{78361A43-B6AA-47C3-B6F3-566BBDB89204}"/>
              </a:ext>
            </a:extLst>
          </p:cNvPr>
          <p:cNvSpPr txBox="1">
            <a:spLocks/>
          </p:cNvSpPr>
          <p:nvPr/>
        </p:nvSpPr>
        <p:spPr>
          <a:xfrm>
            <a:off x="625779" y="2830461"/>
            <a:ext cx="11164220" cy="27950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r>
              <a:rPr lang="en-US" b="1" dirty="0">
                <a:hlinkClick r:id="rId9"/>
              </a:rPr>
              <a:t>http://</a:t>
            </a:r>
            <a:r>
              <a:rPr lang="en-US" b="1" dirty="0" smtClean="0">
                <a:hlinkClick r:id="rId9"/>
              </a:rPr>
              <a:t>citeseerx.ist.psu.edu/viewdoc/download?doi=10.1.1.721.9498&amp;rep=rep1&amp;type=pdf</a:t>
            </a:r>
            <a:endParaRPr lang="en-US" b="1" dirty="0" smtClean="0"/>
          </a:p>
          <a:p>
            <a:pPr>
              <a:buClr>
                <a:schemeClr val="tx1"/>
              </a:buClr>
            </a:pPr>
            <a:r>
              <a:rPr lang="en-US" b="1" dirty="0">
                <a:hlinkClick r:id="rId10"/>
              </a:rPr>
              <a:t>http://</a:t>
            </a:r>
            <a:r>
              <a:rPr lang="en-US" b="1" dirty="0" smtClean="0">
                <a:hlinkClick r:id="rId10"/>
              </a:rPr>
              <a:t>disruptivewireless.blogspot.com/2008/07/nokia-series-40-6th-edition.html</a:t>
            </a:r>
            <a:endParaRPr lang="en-US" b="1" dirty="0" smtClean="0"/>
          </a:p>
          <a:p>
            <a:pPr>
              <a:buClr>
                <a:schemeClr val="tx1"/>
              </a:buClr>
            </a:pPr>
            <a:r>
              <a:rPr lang="en-US" b="1" dirty="0">
                <a:hlinkClick r:id="rId11"/>
              </a:rPr>
              <a:t>https://</a:t>
            </a:r>
            <a:r>
              <a:rPr lang="en-US" b="1" dirty="0" smtClean="0">
                <a:hlinkClick r:id="rId11"/>
              </a:rPr>
              <a:t>www.theverge.com/2016/9/30/13119924/blackberry-failure-success</a:t>
            </a:r>
            <a:endParaRPr lang="en-US" b="1" dirty="0" smtClean="0"/>
          </a:p>
          <a:p>
            <a:pPr>
              <a:buClr>
                <a:schemeClr val="tx1"/>
              </a:buClr>
            </a:pPr>
            <a:r>
              <a:rPr lang="en-US" b="1" dirty="0">
                <a:hlinkClick r:id="rId12"/>
              </a:rPr>
              <a:t>https://www.zdnet.com/article/android-before-android-the-long-strange-history-of-symbian-and-why-it-matters-for-nokias-future</a:t>
            </a:r>
            <a:r>
              <a:rPr lang="en-US" b="1" dirty="0" smtClean="0">
                <a:hlinkClick r:id="rId12"/>
              </a:rPr>
              <a:t>/</a:t>
            </a:r>
            <a:endParaRPr lang="en-US" b="1" dirty="0" smtClean="0"/>
          </a:p>
          <a:p>
            <a:pPr>
              <a:buClr>
                <a:schemeClr val="tx1"/>
              </a:buClr>
            </a:pPr>
            <a:r>
              <a:rPr lang="en-US" u="sng" dirty="0">
                <a:hlinkClick r:id="rId13"/>
              </a:rPr>
              <a:t>https://www.gartner.com/en/newsroom/press-releases/2017-02-15-gartner-says-worldwide-sales-of-smartphones-grew-7-percent-in-the-fourth-quarter-of-2016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u="sng" dirty="0">
                <a:hlinkClick r:id="rId14"/>
              </a:rPr>
              <a:t>https://www.businessinsider.com/android-iphone-market-share-2011-4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u="sng" dirty="0">
                <a:hlinkClick r:id="rId15"/>
              </a:rPr>
              <a:t>https://www.statista.com/statistics/266219/global-smartphone-sales-since-1st-quarter-2009-by-operating-system</a:t>
            </a:r>
            <a:r>
              <a:rPr lang="en-US" u="sng" dirty="0" smtClean="0">
                <a:hlinkClick r:id="rId15"/>
              </a:rPr>
              <a:t>/</a:t>
            </a:r>
            <a:endParaRPr lang="en-US" b="1" dirty="0" smtClean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25" name="Content Placeholder 8">
            <a:extLst>
              <a:ext uri="{FF2B5EF4-FFF2-40B4-BE49-F238E27FC236}">
                <a16:creationId xmlns="" xmlns:a16="http://schemas.microsoft.com/office/drawing/2014/main" id="{4FAE0EC7-618C-47A0-828F-BC6CD0B3F80D}"/>
              </a:ext>
            </a:extLst>
          </p:cNvPr>
          <p:cNvSpPr txBox="1">
            <a:spLocks/>
          </p:cNvSpPr>
          <p:nvPr/>
        </p:nvSpPr>
        <p:spPr>
          <a:xfrm>
            <a:off x="6904575" y="2816106"/>
            <a:ext cx="4885424" cy="344176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35" name="Text Placeholder 5">
            <a:extLst>
              <a:ext uri="{FF2B5EF4-FFF2-40B4-BE49-F238E27FC236}">
                <a16:creationId xmlns="" xmlns:a16="http://schemas.microsoft.com/office/drawing/2014/main" id="{391B13EC-CFDF-40C9-90E1-585857468F68}"/>
              </a:ext>
            </a:extLst>
          </p:cNvPr>
          <p:cNvSpPr txBox="1">
            <a:spLocks/>
          </p:cNvSpPr>
          <p:nvPr/>
        </p:nvSpPr>
        <p:spPr>
          <a:xfrm>
            <a:off x="6582599" y="2448526"/>
            <a:ext cx="4396338" cy="576262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endParaRPr lang="en-US" b="1" i="1" dirty="0"/>
          </a:p>
        </p:txBody>
      </p:sp>
      <p:pic>
        <p:nvPicPr>
          <p:cNvPr id="33" name="Shruti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978937" y="1436259"/>
            <a:ext cx="410982" cy="41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8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59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154</Words>
  <Application>Microsoft Macintosh PowerPoint</Application>
  <PresentationFormat>Widescreen</PresentationFormat>
  <Paragraphs>33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Mangal</vt:lpstr>
      <vt:lpstr>Wingdings 3</vt:lpstr>
      <vt:lpstr>Arial</vt:lpstr>
      <vt:lpstr>Ion</vt:lpstr>
      <vt:lpstr>Switching and Multi-Homing Costs</vt:lpstr>
      <vt:lpstr>Switching and Multi-Homing Costs</vt:lpstr>
      <vt:lpstr>References: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Ashish Verma</dc:creator>
  <cp:lastModifiedBy>Avinash Singh</cp:lastModifiedBy>
  <cp:revision>20</cp:revision>
  <dcterms:created xsi:type="dcterms:W3CDTF">2018-10-05T18:06:03Z</dcterms:created>
  <dcterms:modified xsi:type="dcterms:W3CDTF">2018-10-07T16:21:52Z</dcterms:modified>
</cp:coreProperties>
</file>